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708" r:id="rId2"/>
    <p:sldMasterId id="2147483722" r:id="rId3"/>
    <p:sldMasterId id="2147483756" r:id="rId4"/>
  </p:sldMasterIdLst>
  <p:notesMasterIdLst>
    <p:notesMasterId r:id="rId27"/>
  </p:notesMasterIdLst>
  <p:sldIdLst>
    <p:sldId id="323" r:id="rId5"/>
    <p:sldId id="335" r:id="rId6"/>
    <p:sldId id="341" r:id="rId7"/>
    <p:sldId id="364" r:id="rId8"/>
    <p:sldId id="329" r:id="rId9"/>
    <p:sldId id="359" r:id="rId10"/>
    <p:sldId id="371" r:id="rId11"/>
    <p:sldId id="372" r:id="rId12"/>
    <p:sldId id="373" r:id="rId13"/>
    <p:sldId id="360" r:id="rId14"/>
    <p:sldId id="368" r:id="rId15"/>
    <p:sldId id="365" r:id="rId16"/>
    <p:sldId id="367" r:id="rId17"/>
    <p:sldId id="369" r:id="rId18"/>
    <p:sldId id="361" r:id="rId19"/>
    <p:sldId id="362" r:id="rId20"/>
    <p:sldId id="363" r:id="rId21"/>
    <p:sldId id="370" r:id="rId22"/>
    <p:sldId id="318" r:id="rId23"/>
    <p:sldId id="336" r:id="rId24"/>
    <p:sldId id="331" r:id="rId25"/>
    <p:sldId id="357" r:id="rId26"/>
  </p:sldIdLst>
  <p:sldSz cx="12192000" cy="6858000"/>
  <p:notesSz cx="7010400" cy="92964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05"/>
    <a:srgbClr val="F15C22"/>
    <a:srgbClr val="B7A99A"/>
    <a:srgbClr val="8E9089"/>
    <a:srgbClr val="003B5C"/>
    <a:srgbClr val="FFB500"/>
    <a:srgbClr val="75C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58159" autoAdjust="0"/>
  </p:normalViewPr>
  <p:slideViewPr>
    <p:cSldViewPr snapToGrid="0" snapToObjects="1">
      <p:cViewPr varScale="1">
        <p:scale>
          <a:sx n="113" d="100"/>
          <a:sy n="113" d="100"/>
        </p:scale>
        <p:origin x="114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19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8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97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2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8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11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07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94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9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3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4A39D37-EB39-9B49-85DF-DD837FDB43E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226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62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4A39D37-EB39-9B49-85DF-DD837FDB43E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120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2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2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2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6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06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1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98123" y="2343437"/>
            <a:ext cx="4997877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00" y="119035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00" y="5347017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768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4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Kievit Offc" panose="020B0504030101020102" pitchFamily="34" charset="0"/>
              </a:defRPr>
            </a:lvl1pPr>
            <a:lvl2pPr>
              <a:defRPr sz="2800" baseline="0">
                <a:latin typeface="Kievit Offc" panose="020B0504030101020102" pitchFamily="34" charset="0"/>
              </a:defRPr>
            </a:lvl2pPr>
            <a:lvl3pPr>
              <a:defRPr sz="2400" baseline="0">
                <a:latin typeface="Kievit Offc" panose="020B0504030101020102" pitchFamily="34" charset="0"/>
              </a:defRPr>
            </a:lvl3pPr>
            <a:lvl4pPr>
              <a:defRPr sz="2000" baseline="0">
                <a:latin typeface="Kievit Offc" panose="020B0504030101020102" pitchFamily="34" charset="0"/>
              </a:defRPr>
            </a:lvl4pPr>
            <a:lvl5pPr>
              <a:defRPr sz="2000" baseline="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Kievit Offc" panose="020B0504030101020102" pitchFamily="34" charset="0"/>
              </a:defRPr>
            </a:lvl1pPr>
            <a:lvl2pPr>
              <a:defRPr sz="2800" baseline="0">
                <a:latin typeface="Kievit Offc" panose="020B0504030101020102" pitchFamily="34" charset="0"/>
              </a:defRPr>
            </a:lvl2pPr>
            <a:lvl3pPr>
              <a:defRPr sz="2400" baseline="0">
                <a:latin typeface="Kievit Offc" panose="020B0504030101020102" pitchFamily="34" charset="0"/>
              </a:defRPr>
            </a:lvl3pPr>
            <a:lvl4pPr>
              <a:defRPr sz="2000" baseline="0">
                <a:latin typeface="Kievit Offc" panose="020B0504030101020102" pitchFamily="34" charset="0"/>
              </a:defRPr>
            </a:lvl4pPr>
            <a:lvl5pPr>
              <a:defRPr sz="2000" baseline="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sz="2800"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sz="2400"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440266" y="-40640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396" y="5347017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728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27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928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81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468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4025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30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63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396" y="5347073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225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765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376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5" y="5347072"/>
            <a:ext cx="3483017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4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1358733"/>
            <a:ext cx="10058404" cy="41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21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98123" y="2343437"/>
            <a:ext cx="4997877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0" y="119035"/>
            <a:ext cx="3483016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44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0" y="5347017"/>
            <a:ext cx="3483016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33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6" y="5347017"/>
            <a:ext cx="3483016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7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5" y="5347072"/>
            <a:ext cx="3483017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7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6" y="5347073"/>
            <a:ext cx="3483016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396" y="5347017"/>
            <a:ext cx="3483016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Medium" panose="020B0506030000020004" pitchFamily="34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2"/>
                </a:solidFill>
                <a:latin typeface="Rufina-Stencil-Regular" panose="0200050308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96" y="5347017"/>
            <a:ext cx="3483016" cy="14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3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97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698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0100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875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523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40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512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40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762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2220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323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350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4429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865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9775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58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67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4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Kievit Offc" panose="020B0504030101020102" pitchFamily="34" charset="0"/>
              </a:defRPr>
            </a:lvl1pPr>
            <a:lvl2pPr>
              <a:defRPr sz="2800" baseline="0">
                <a:latin typeface="Kievit Offc" panose="020B0504030101020102" pitchFamily="34" charset="0"/>
              </a:defRPr>
            </a:lvl2pPr>
            <a:lvl3pPr>
              <a:defRPr sz="2400" baseline="0">
                <a:latin typeface="Kievit Offc" panose="020B0504030101020102" pitchFamily="34" charset="0"/>
              </a:defRPr>
            </a:lvl3pPr>
            <a:lvl4pPr>
              <a:defRPr sz="2000" baseline="0">
                <a:latin typeface="Kievit Offc" panose="020B0504030101020102" pitchFamily="34" charset="0"/>
              </a:defRPr>
            </a:lvl4pPr>
            <a:lvl5pPr>
              <a:defRPr sz="2000" baseline="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07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Kievit Offc" panose="020B0504030101020102" pitchFamily="34" charset="0"/>
              </a:defRPr>
            </a:lvl1pPr>
            <a:lvl2pPr>
              <a:defRPr baseline="0">
                <a:latin typeface="Kievit Offc" panose="020B0504030101020102" pitchFamily="34" charset="0"/>
              </a:defRPr>
            </a:lvl2pPr>
            <a:lvl3pPr>
              <a:defRPr baseline="0">
                <a:latin typeface="Kievit Offc" panose="020B0504030101020102" pitchFamily="34" charset="0"/>
              </a:defRPr>
            </a:lvl3pPr>
            <a:lvl4pPr>
              <a:defRPr baseline="0">
                <a:latin typeface="Kievit Offc" panose="020B0504030101020102" pitchFamily="34" charset="0"/>
              </a:defRPr>
            </a:lvl4pPr>
            <a:lvl5pPr>
              <a:defRPr baseline="0"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Kievit Offc" panose="020B0504030101020102" pitchFamily="34" charset="0"/>
              </a:defRPr>
            </a:lvl1pPr>
            <a:lvl2pPr>
              <a:defRPr sz="2800" baseline="0">
                <a:latin typeface="Kievit Offc" panose="020B0504030101020102" pitchFamily="34" charset="0"/>
              </a:defRPr>
            </a:lvl2pPr>
            <a:lvl3pPr>
              <a:defRPr sz="2400" baseline="0">
                <a:latin typeface="Kievit Offc" panose="020B0504030101020102" pitchFamily="34" charset="0"/>
              </a:defRPr>
            </a:lvl3pPr>
            <a:lvl4pPr>
              <a:defRPr sz="2000" baseline="0">
                <a:latin typeface="Kievit Offc" panose="020B0504030101020102" pitchFamily="34" charset="0"/>
              </a:defRPr>
            </a:lvl4pPr>
            <a:lvl5pPr>
              <a:defRPr sz="2000" baseline="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406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sz="2800"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sz="2400"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392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505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5053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408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62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912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788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903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56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450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21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409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993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510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122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Stratum2 Regular" panose="020B050603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Kievit Offc" panose="020B050403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4" r:id="rId2"/>
    <p:sldLayoutId id="2147483705" r:id="rId3"/>
    <p:sldLayoutId id="2147483677" r:id="rId4"/>
    <p:sldLayoutId id="2147483678" r:id="rId5"/>
    <p:sldLayoutId id="2147483679" r:id="rId6"/>
    <p:sldLayoutId id="2147483659" r:id="rId7"/>
    <p:sldLayoutId id="2147483681" r:id="rId8"/>
    <p:sldLayoutId id="2147483682" r:id="rId9"/>
    <p:sldLayoutId id="2147483683" r:id="rId10"/>
    <p:sldLayoutId id="2147483669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720" r:id="rId20"/>
    <p:sldLayoutId id="2147483693" r:id="rId21"/>
    <p:sldLayoutId id="2147483694" r:id="rId22"/>
    <p:sldLayoutId id="2147483695" r:id="rId23"/>
    <p:sldLayoutId id="2147483721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Georgia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Verdan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Verdan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Verdan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05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tratum2 Regular" panose="020B050603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ievit Offc" panose="020B050403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ievit Offc" panose="020B050403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ievit Offc" panose="020B050403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ievit Offc" panose="020B050403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ievit Offc" panose="020B050403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0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Georgia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Verdan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Verdan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Verdan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Verdan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3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0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hyperlink" Target="https://extension.oregonstate.edu/mg/events/gather-film-discussion-about-native-american-food-sovereignty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474720" y="478302"/>
            <a:ext cx="2124222" cy="171625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-3433565" y="673842"/>
            <a:ext cx="204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>
                <a:solidFill>
                  <a:schemeClr val="tx2"/>
                </a:solidFill>
              </a:rPr>
              <a:t>Changing Image</a:t>
            </a:r>
          </a:p>
          <a:p>
            <a:r>
              <a:rPr lang="en-US" dirty="0">
                <a:solidFill>
                  <a:schemeClr val="tx2"/>
                </a:solidFill>
              </a:rPr>
              <a:t>Right click on image and select “Change Picture.”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907099"/>
            <a:ext cx="12192000" cy="2950901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" y="-123286"/>
            <a:ext cx="12183358" cy="5401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" y="5494065"/>
            <a:ext cx="3708662" cy="1147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1047" y="5382549"/>
            <a:ext cx="6963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Offc" panose="020B0504030101020102" pitchFamily="34" charset="0"/>
              </a:rPr>
              <a:t>m</a:t>
            </a:r>
            <a:r>
              <a:rPr lang="en-US" sz="4400" dirty="0">
                <a:solidFill>
                  <a:srgbClr val="FFFFFF"/>
                </a:solidFill>
                <a:latin typeface="Kievit Offc" panose="020B0504030101020102" pitchFamily="34" charset="0"/>
                <a:ea typeface="+mj-ea"/>
                <a:cs typeface="+mj-cs"/>
              </a:rPr>
              <a:t> Master Gardener™ Program</a:t>
            </a:r>
            <a:br>
              <a:rPr lang="en-US" sz="4400" dirty="0">
                <a:solidFill>
                  <a:srgbClr val="FFFFFF"/>
                </a:solidFill>
                <a:latin typeface="Kievit Offc" panose="020B0504030101020102" pitchFamily="34" charset="0"/>
                <a:ea typeface="+mj-ea"/>
                <a:cs typeface="+mj-cs"/>
              </a:rPr>
            </a:br>
            <a:r>
              <a:rPr lang="en-US" sz="1400" dirty="0">
                <a:solidFill>
                  <a:srgbClr val="FFFFFF"/>
                </a:solidFill>
                <a:latin typeface="Kievit Offc" panose="020B0504030101020102" pitchFamily="34" charset="0"/>
                <a:ea typeface="+mj-ea"/>
                <a:cs typeface="+mj-cs"/>
              </a:rPr>
              <a:t>         </a:t>
            </a:r>
            <a:r>
              <a:rPr lang="en-US" sz="2800" dirty="0">
                <a:solidFill>
                  <a:srgbClr val="FFFFFF"/>
                </a:solidFill>
                <a:latin typeface="Kievit Offc" panose="020B0504030101020102" pitchFamily="34" charset="0"/>
                <a:ea typeface="+mj-ea"/>
                <a:cs typeface="+mj-cs"/>
              </a:rPr>
              <a:t>METRO AREA</a:t>
            </a:r>
            <a:r>
              <a:rPr lang="en-US" sz="2800" dirty="0">
                <a:latin typeface="Kievit Offc" panose="020B0504030101020102" pitchFamily="34" charset="0"/>
              </a:rPr>
              <a:t>eet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41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19414" y="1607702"/>
            <a:ext cx="11758658" cy="143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Choosing a Home Composting System for Food Scraps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49B69A-7E4D-4322-9C18-B04D8EAC2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0" r="15520"/>
          <a:stretch/>
        </p:blipFill>
        <p:spPr>
          <a:xfrm>
            <a:off x="7928586" y="2475447"/>
            <a:ext cx="3765230" cy="3294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DF1CE-3312-4A68-88B8-E5125F85A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281" y="2450641"/>
            <a:ext cx="2862470" cy="3288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0863" y="6136539"/>
            <a:ext cx="65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Don’t attract rats with food scraps: Not recommended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0759" y="4696949"/>
            <a:ext cx="51116" cy="1323324"/>
          </a:xfrm>
          <a:prstGeom prst="straightConnector1">
            <a:avLst/>
          </a:prstGeom>
          <a:ln w="76200">
            <a:solidFill>
              <a:srgbClr val="DC44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575510" y="4997963"/>
            <a:ext cx="1636644" cy="1080443"/>
          </a:xfrm>
          <a:prstGeom prst="straightConnector1">
            <a:avLst/>
          </a:prstGeom>
          <a:ln w="76200">
            <a:solidFill>
              <a:srgbClr val="DC44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283" y="5226276"/>
            <a:ext cx="270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rat-proof bins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5" y="2521431"/>
            <a:ext cx="3837986" cy="2567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27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DB790D-5E51-41E9-A33E-939F39C84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766" b="844"/>
          <a:stretch/>
        </p:blipFill>
        <p:spPr>
          <a:xfrm>
            <a:off x="7482015" y="3449133"/>
            <a:ext cx="4391343" cy="1089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31901" y="1585608"/>
            <a:ext cx="7196659" cy="3962576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4000" dirty="0"/>
              <a:t>Sheet mulch composting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sz="2800" dirty="0"/>
              <a:t>AKA Lasagna composting, converts grass to beds, enlarges borders, improves soil</a:t>
            </a:r>
          </a:p>
          <a:p>
            <a:pPr marL="228600" lvl="1"/>
            <a:r>
              <a:rPr lang="en-US" sz="2800" dirty="0"/>
              <a:t>Fall is a good time to start</a:t>
            </a:r>
          </a:p>
          <a:p>
            <a:pPr marL="228600" lvl="1"/>
            <a:r>
              <a:rPr lang="en-US" sz="2800" dirty="0"/>
              <a:t>Place browns and greens directly on the soil</a:t>
            </a:r>
            <a:endParaRPr lang="en-US" dirty="0"/>
          </a:p>
          <a:p>
            <a:r>
              <a:rPr lang="en-US" dirty="0"/>
              <a:t>Place alternate layers of materials on top of the ground covered with cardboard or overlapping layers of newspaper 18” to 3’</a:t>
            </a:r>
          </a:p>
          <a:p>
            <a:r>
              <a:rPr lang="en-US" dirty="0"/>
              <a:t>May take 6 months to finish.   Burlap and added compost can speed the process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A5711-F2C1-4F5E-BF15-055F6DC8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15" b="55775"/>
          <a:stretch/>
        </p:blipFill>
        <p:spPr>
          <a:xfrm>
            <a:off x="7482014" y="4673842"/>
            <a:ext cx="4391343" cy="1011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0" b="17178"/>
          <a:stretch/>
        </p:blipFill>
        <p:spPr>
          <a:xfrm>
            <a:off x="7479584" y="1513122"/>
            <a:ext cx="4391343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3" b="16818"/>
          <a:stretch/>
        </p:blipFill>
        <p:spPr>
          <a:xfrm>
            <a:off x="7479584" y="5767136"/>
            <a:ext cx="4393773" cy="99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65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90042" y="1761564"/>
            <a:ext cx="3945354" cy="4934446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000" dirty="0"/>
              <a:t>Low fuss composting</a:t>
            </a:r>
          </a:p>
          <a:p>
            <a:pPr>
              <a:lnSpc>
                <a:spcPct val="110000"/>
              </a:lnSpc>
            </a:pPr>
            <a:r>
              <a:rPr lang="en-US" dirty="0"/>
              <a:t>Use leaves and garden trimmings, no kitchen scraps, chop and place in wire bin mix browns and greens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789D4-2CC8-4CB9-9186-DC7AEB03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30" y="1407088"/>
            <a:ext cx="8306151" cy="5450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45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44245" y="1442150"/>
            <a:ext cx="7110655" cy="46682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Add as you go composting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(cool composting)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Use a plastic or wooden bin with ¼” hardware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cloth in the bottom to deter rodents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food and yard materials whenever available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Chop/shred browns, add greens with browns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on top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Turn the pile periodically, add water as needed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4C27A-6153-47F6-BA7C-26C873E8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1711436"/>
            <a:ext cx="2706387" cy="405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DAD67-EAF5-4B55-8476-697BC081B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762" y="3429000"/>
            <a:ext cx="2133010" cy="3210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53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973E8F-4BAE-4B76-BDE6-62206B613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7" t="16768" b="3778"/>
          <a:stretch/>
        </p:blipFill>
        <p:spPr>
          <a:xfrm rot="510945">
            <a:off x="6728090" y="741540"/>
            <a:ext cx="6879145" cy="6743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65010" y="1763737"/>
            <a:ext cx="6826038" cy="5686089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12300" dirty="0"/>
              <a:t>Make it fast/Hot composting</a:t>
            </a:r>
          </a:p>
          <a:p>
            <a:pPr marL="0" indent="0">
              <a:buNone/>
            </a:pPr>
            <a:endParaRPr lang="en-US" sz="7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400" dirty="0"/>
              <a:t>Requires adequate amounts of green and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400" dirty="0"/>
              <a:t>    browns and time and energy to turn the pile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400" dirty="0"/>
              <a:t>Create a volume of 3x3x3’ with equal parts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400" dirty="0"/>
              <a:t>    browns and greens add water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400" dirty="0"/>
              <a:t>If the pile does not heat up add grass, manure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400" dirty="0"/>
              <a:t>    or coffee grounds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400" dirty="0"/>
              <a:t>Takes about a month and another 4-6 weeks to   cure for use with tender plants or veggies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400" dirty="0"/>
              <a:t>Tumbler composting are popular and keep rodents out but must be rotated regularly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19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64102D-FB25-4001-9828-CC58FB44D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3952"/>
            <a:ext cx="5823511" cy="2973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528576-EB71-475B-B58A-4CB064C1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4" y="3261916"/>
            <a:ext cx="5830824" cy="3828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6482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096000" y="1965570"/>
            <a:ext cx="5892800" cy="40714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300" dirty="0"/>
              <a:t>BUILD AND MAINTAIN A PILE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3600" dirty="0"/>
              <a:t>Bottom layer of browns: leaves, dried flowers, straw, sawdust, shredded paper</a:t>
            </a:r>
          </a:p>
          <a:p>
            <a:pPr>
              <a:lnSpc>
                <a:spcPct val="110000"/>
              </a:lnSpc>
            </a:pPr>
            <a:r>
              <a:rPr lang="en-US" sz="3600" dirty="0"/>
              <a:t>Greens next: grass clippings, small prunings, flowers, tea and coffee grounds, fruit and veggie waste, aged manures</a:t>
            </a:r>
          </a:p>
          <a:p>
            <a:pPr>
              <a:lnSpc>
                <a:spcPct val="110000"/>
              </a:lnSpc>
            </a:pPr>
            <a:r>
              <a:rPr lang="en-US" sz="3600" dirty="0"/>
              <a:t>Keep pile moist not wet or dry, aerate by turning, chop into 1” pieces, balance layers with brown on top, cover the pile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37AA72-7229-4CD5-9C80-4956173FB53E}"/>
              </a:ext>
            </a:extLst>
          </p:cNvPr>
          <p:cNvSpPr/>
          <p:nvPr/>
        </p:nvSpPr>
        <p:spPr>
          <a:xfrm>
            <a:off x="-41482" y="3114993"/>
            <a:ext cx="6001237" cy="273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5002E-1BE9-4CDE-AB0B-9FD2506C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968" y="5366783"/>
            <a:ext cx="5813573" cy="38757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F5C6E6-D0E5-4596-BF45-1D0B6DDB9CCA}"/>
              </a:ext>
            </a:extLst>
          </p:cNvPr>
          <p:cNvSpPr/>
          <p:nvPr/>
        </p:nvSpPr>
        <p:spPr>
          <a:xfrm>
            <a:off x="4968" y="5093033"/>
            <a:ext cx="6001237" cy="273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29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4420E0-9C15-47DC-89A9-DA854953B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792" y="873690"/>
            <a:ext cx="4278578" cy="29942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70708" y="1872227"/>
            <a:ext cx="8629597" cy="4915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WHERE YOU LIVE CONSIDERATIONS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r>
              <a:rPr lang="en-US" dirty="0"/>
              <a:t>How much material to compost</a:t>
            </a:r>
          </a:p>
          <a:p>
            <a:r>
              <a:rPr lang="en-US" dirty="0"/>
              <a:t>Materials to compost</a:t>
            </a:r>
          </a:p>
          <a:p>
            <a:r>
              <a:rPr lang="en-US" dirty="0"/>
              <a:t>Time and energy to </a:t>
            </a:r>
          </a:p>
          <a:p>
            <a:pPr marL="0" indent="0">
              <a:buNone/>
            </a:pPr>
            <a:r>
              <a:rPr lang="en-US" dirty="0"/>
              <a:t>   compost</a:t>
            </a:r>
          </a:p>
          <a:p>
            <a:r>
              <a:rPr lang="en-US" dirty="0"/>
              <a:t>Plants to be planted </a:t>
            </a:r>
          </a:p>
          <a:p>
            <a:pPr marL="0" indent="0">
              <a:buNone/>
            </a:pPr>
            <a:r>
              <a:rPr lang="en-US" dirty="0"/>
              <a:t>   with compost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9BA2F-AB75-40FF-B825-D3552397A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826" y="4093773"/>
            <a:ext cx="4272221" cy="2764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1C3A2-D45B-4077-98C0-2D358FCD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024" y="4051812"/>
            <a:ext cx="4272221" cy="28481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DBCC71-467E-45F7-BCAC-56C43273651B}"/>
              </a:ext>
            </a:extLst>
          </p:cNvPr>
          <p:cNvSpPr/>
          <p:nvPr/>
        </p:nvSpPr>
        <p:spPr>
          <a:xfrm flipV="1">
            <a:off x="8396546" y="3796196"/>
            <a:ext cx="4373824" cy="29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B964DE-B5B9-409B-BDC6-552D118DC410}"/>
              </a:ext>
            </a:extLst>
          </p:cNvPr>
          <p:cNvSpPr/>
          <p:nvPr/>
        </p:nvSpPr>
        <p:spPr>
          <a:xfrm rot="5400000">
            <a:off x="6593041" y="5194041"/>
            <a:ext cx="3424086" cy="32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556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672703" y="2073853"/>
            <a:ext cx="4076514" cy="4071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300" dirty="0"/>
              <a:t>WHAT NOT TO</a:t>
            </a:r>
          </a:p>
          <a:p>
            <a:pPr marL="0" indent="0">
              <a:buNone/>
            </a:pPr>
            <a:r>
              <a:rPr lang="en-US" sz="4300" dirty="0"/>
              <a:t>     COMPOST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pet or human waste</a:t>
            </a:r>
          </a:p>
          <a:p>
            <a:r>
              <a:rPr lang="en-US" sz="3000" dirty="0"/>
              <a:t>meat, dairy or oil</a:t>
            </a:r>
          </a:p>
          <a:p>
            <a:r>
              <a:rPr lang="en-US" sz="3000" dirty="0"/>
              <a:t>diseased plants</a:t>
            </a:r>
          </a:p>
          <a:p>
            <a:r>
              <a:rPr lang="en-US" sz="3000" dirty="0"/>
              <a:t>pernicious weeds</a:t>
            </a:r>
          </a:p>
          <a:p>
            <a:r>
              <a:rPr lang="en-US" sz="3000" dirty="0"/>
              <a:t>wood ash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949" y="1407088"/>
            <a:ext cx="7267883" cy="5450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10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30762" y="1661921"/>
            <a:ext cx="9442358" cy="646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300" dirty="0"/>
              <a:t>WHAT NOT TO COMPOST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40715" y="2418023"/>
            <a:ext cx="2691955" cy="2759823"/>
            <a:chOff x="3640715" y="2554503"/>
            <a:chExt cx="2691955" cy="27598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3" t="13245" r="31454"/>
            <a:stretch/>
          </p:blipFill>
          <p:spPr>
            <a:xfrm>
              <a:off x="3862335" y="3001062"/>
              <a:ext cx="2275114" cy="231326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640715" y="2554503"/>
              <a:ext cx="26919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sym typeface="Wingdings 2" panose="05020102010507070707" pitchFamily="18" charset="2"/>
                </a:rPr>
                <a:t>  </a:t>
              </a:r>
              <a:r>
                <a:rPr lang="en-US" sz="2400" dirty="0">
                  <a:solidFill>
                    <a:schemeClr val="tx2"/>
                  </a:solidFill>
                </a:rPr>
                <a:t>meat, dairy or oil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D9565-BE72-4B58-9F8F-66688B773F37}"/>
              </a:ext>
            </a:extLst>
          </p:cNvPr>
          <p:cNvGrpSpPr/>
          <p:nvPr/>
        </p:nvGrpSpPr>
        <p:grpSpPr>
          <a:xfrm>
            <a:off x="409204" y="2418023"/>
            <a:ext cx="2997231" cy="4046474"/>
            <a:chOff x="409204" y="2418023"/>
            <a:chExt cx="2997231" cy="40464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16" y="2862638"/>
              <a:ext cx="2411949" cy="360185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9204" y="2418023"/>
              <a:ext cx="29972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sym typeface="Wingdings 2" panose="05020102010507070707" pitchFamily="18" charset="2"/>
                </a:rPr>
                <a:t> </a:t>
              </a:r>
              <a:r>
                <a:rPr lang="en-US" sz="2400" dirty="0">
                  <a:solidFill>
                    <a:schemeClr val="tx2"/>
                  </a:solidFill>
                </a:rPr>
                <a:t>pet or human waste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90441" y="1896474"/>
            <a:ext cx="2413161" cy="2026034"/>
            <a:chOff x="7004825" y="2554503"/>
            <a:chExt cx="2413161" cy="20260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" t="4286" r="3322" b="6508"/>
            <a:stretch/>
          </p:blipFill>
          <p:spPr>
            <a:xfrm rot="5400000">
              <a:off x="7388456" y="2797959"/>
              <a:ext cx="1535149" cy="203000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04825" y="2554503"/>
              <a:ext cx="24131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sym typeface="Wingdings 2" panose="05020102010507070707" pitchFamily="18" charset="2"/>
                </a:rPr>
                <a:t> </a:t>
              </a:r>
              <a:r>
                <a:rPr lang="en-US" sz="2400" dirty="0">
                  <a:solidFill>
                    <a:schemeClr val="tx2"/>
                  </a:solidFill>
                </a:rPr>
                <a:t>diseased plants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2907" y="3999993"/>
            <a:ext cx="2668231" cy="2600984"/>
            <a:chOff x="8425739" y="2268346"/>
            <a:chExt cx="2668231" cy="26009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b="17084"/>
            <a:stretch/>
          </p:blipFill>
          <p:spPr>
            <a:xfrm>
              <a:off x="8675689" y="2722670"/>
              <a:ext cx="2043794" cy="214666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425739" y="2268346"/>
              <a:ext cx="26682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sym typeface="Wingdings 2" panose="05020102010507070707" pitchFamily="18" charset="2"/>
                </a:rPr>
                <a:t> </a:t>
              </a:r>
              <a:r>
                <a:rPr lang="en-US" sz="2400" dirty="0">
                  <a:solidFill>
                    <a:schemeClr val="tx2"/>
                  </a:solidFill>
                </a:rPr>
                <a:t>pernicious weeds </a:t>
              </a:r>
              <a:endParaRPr lang="en-US" sz="2400" dirty="0">
                <a:solidFill>
                  <a:schemeClr val="tx2"/>
                </a:solidFill>
                <a:sym typeface="Wingdings 2" panose="05020102010507070707" pitchFamily="18" charset="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65632" y="2418023"/>
            <a:ext cx="2376178" cy="3399583"/>
            <a:chOff x="9586532" y="1901179"/>
            <a:chExt cx="2376178" cy="3399583"/>
          </a:xfrm>
        </p:grpSpPr>
        <p:sp>
          <p:nvSpPr>
            <p:cNvPr id="16" name="Rectangle 15"/>
            <p:cNvSpPr/>
            <p:nvPr/>
          </p:nvSpPr>
          <p:spPr>
            <a:xfrm>
              <a:off x="9871086" y="1901179"/>
              <a:ext cx="1624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sym typeface="Wingdings 2" panose="05020102010507070707" pitchFamily="18" charset="2"/>
                </a:rPr>
                <a:t> </a:t>
              </a:r>
              <a:r>
                <a:rPr lang="en-US" sz="2400" dirty="0">
                  <a:solidFill>
                    <a:schemeClr val="tx2"/>
                  </a:solidFill>
                </a:rPr>
                <a:t>wood ash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28615" r="12778" b="3427"/>
            <a:stretch/>
          </p:blipFill>
          <p:spPr>
            <a:xfrm>
              <a:off x="9586532" y="2387359"/>
              <a:ext cx="2376178" cy="2913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6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3F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3" y="365125"/>
            <a:ext cx="10515600" cy="3749675"/>
          </a:xfrm>
        </p:spPr>
        <p:txBody>
          <a:bodyPr/>
          <a:lstStyle/>
          <a:p>
            <a:r>
              <a:rPr lang="en-US" dirty="0">
                <a:solidFill>
                  <a:srgbClr val="003B5C"/>
                </a:solidFill>
                <a:latin typeface="Stratum2 Medium" panose="020B0506030000020004" pitchFamily="34" charset="0"/>
              </a:rPr>
              <a:t/>
            </a:r>
            <a:br>
              <a:rPr lang="en-US" dirty="0">
                <a:solidFill>
                  <a:srgbClr val="003B5C"/>
                </a:solidFill>
                <a:latin typeface="Stratum2 Medium" panose="020B05060300000200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Stratum2 Medium" panose="020B05060300000200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Stratum2 Medium" panose="020B05060300000200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Stratum2 Medium" panose="020B0506030000020004" pitchFamily="34" charset="0"/>
              </a:rPr>
              <a:t>Do you have any questions</a:t>
            </a:r>
            <a:r>
              <a:rPr lang="en-US" sz="6600" dirty="0" smtClean="0">
                <a:solidFill>
                  <a:schemeClr val="bg1"/>
                </a:solidFill>
              </a:rPr>
              <a:t>?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584" y="5081451"/>
            <a:ext cx="4154719" cy="1285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885" y="5402476"/>
            <a:ext cx="5833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Kievit Offc" panose="020B050403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 Offc" panose="020B0504030101020102" pitchFamily="34" charset="0"/>
              </a:rPr>
              <a:t>Metro area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 Offc" panose="020B0504030101020102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 Offc" panose="020B0504030101020102" pitchFamily="34" charset="0"/>
              </a:rPr>
              <a:t>Master Gardener™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18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489" y="1000571"/>
            <a:ext cx="8034726" cy="8034726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418095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6044" y="46265"/>
            <a:ext cx="107803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OSU Master Gardener™ Program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31236" y="1847088"/>
            <a:ext cx="6028531" cy="4736592"/>
          </a:xfrm>
        </p:spPr>
        <p:txBody>
          <a:bodyPr/>
          <a:lstStyle/>
          <a:p>
            <a:pPr fontAlgn="base"/>
            <a:r>
              <a:rPr lang="en-US" dirty="0"/>
              <a:t>Helps Oregonians grow healthy gardens​</a:t>
            </a:r>
          </a:p>
          <a:p>
            <a:pPr fontAlgn="base"/>
            <a:r>
              <a:rPr lang="en-US" dirty="0"/>
              <a:t>Provides gardening information rooted in science</a:t>
            </a:r>
          </a:p>
          <a:p>
            <a:pPr fontAlgn="base"/>
            <a:r>
              <a:rPr lang="en-US" dirty="0"/>
              <a:t>More than 3,000 trained volunteers provide 200,000 volunteer hours</a:t>
            </a:r>
            <a:r>
              <a:rPr lang="en-US" cap="all" dirty="0"/>
              <a:t> </a:t>
            </a:r>
            <a:r>
              <a:rPr lang="en-US" dirty="0"/>
              <a:t>and</a:t>
            </a:r>
            <a:r>
              <a:rPr lang="en-US" cap="all" dirty="0"/>
              <a:t> 250,000 </a:t>
            </a:r>
            <a:r>
              <a:rPr lang="en-US" dirty="0"/>
              <a:t>contacts annually​</a:t>
            </a:r>
          </a:p>
          <a:p>
            <a:pPr fontAlgn="base"/>
            <a:r>
              <a:rPr lang="en-US" dirty="0"/>
              <a:t>Requires annual volunteer recertification  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312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B5C"/>
                </a:solidFill>
                <a:latin typeface="Stratum2 Regular" panose="020B0506030000020004" pitchFamily="34" charset="0"/>
              </a:rPr>
              <a:t>Where you can find us…</a:t>
            </a:r>
            <a:endParaRPr lang="en-US" dirty="0">
              <a:solidFill>
                <a:srgbClr val="DC4405"/>
              </a:solidFill>
              <a:latin typeface="Stratum2 Regular" panose="020B05060300000200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45449" y="2253673"/>
            <a:ext cx="36945" cy="3906982"/>
          </a:xfrm>
          <a:prstGeom prst="line">
            <a:avLst/>
          </a:prstGeom>
          <a:ln>
            <a:solidFill>
              <a:srgbClr val="0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9606" y="2253673"/>
            <a:ext cx="36945" cy="3906982"/>
          </a:xfrm>
          <a:prstGeom prst="line">
            <a:avLst/>
          </a:prstGeom>
          <a:ln>
            <a:solidFill>
              <a:srgbClr val="0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26802" y="4561078"/>
            <a:ext cx="2196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B5C"/>
                </a:solidFill>
                <a:latin typeface="Kievit Offc" panose="020B0504030101020102" pitchFamily="34" charset="0"/>
                <a:ea typeface="Verdana" panose="020B0604030504040204" pitchFamily="34" charset="0"/>
              </a:rPr>
              <a:t>On the web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7843" y="4561078"/>
            <a:ext cx="152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B5C"/>
                </a:solidFill>
                <a:latin typeface="Kievit Offc" panose="020B0504030101020102" pitchFamily="34" charset="0"/>
                <a:ea typeface="Verdana" panose="020B0604030504040204" pitchFamily="34" charset="0"/>
              </a:rPr>
              <a:t>Twitter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Kievit Offc" panose="020B0504030101020102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6108" y="4498848"/>
            <a:ext cx="1873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B5C"/>
                </a:solidFill>
                <a:latin typeface="Kievit Offc" panose="020B0504030101020102" pitchFamily="34" charset="0"/>
                <a:ea typeface="Verdana" panose="020B0604030504040204" pitchFamily="34" charset="0"/>
              </a:rPr>
              <a:t>Facebook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Kievit Offc" panose="020B0504030101020102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/>
        </p:blipFill>
        <p:spPr>
          <a:xfrm>
            <a:off x="1162373" y="2338369"/>
            <a:ext cx="2160479" cy="216047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957579" y="2272937"/>
            <a:ext cx="2245175" cy="2245175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20" y="2272937"/>
            <a:ext cx="2207646" cy="2207646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237" y="5146529"/>
            <a:ext cx="327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www.metromastergardeners.org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6925" y="5100362"/>
            <a:ext cx="1929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@TheRealDirt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05437" y="5084298"/>
            <a:ext cx="342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@MetroMasterGardeners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126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46171"/>
          </a:xfrm>
        </p:spPr>
        <p:txBody>
          <a:bodyPr>
            <a:normAutofit/>
          </a:bodyPr>
          <a:lstStyle/>
          <a:p>
            <a:r>
              <a:rPr lang="en-US" dirty="0">
                <a:latin typeface="Kievit Offc" panose="020B0504030101020102" pitchFamily="34" charset="0"/>
              </a:rPr>
              <a:t>OSU Extension provides information and expertise to help meet local challenges and help every Oregonian thrive.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52" y="4937760"/>
            <a:ext cx="4425148" cy="1369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2688" y="3168045"/>
            <a:ext cx="5779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Kievit Offc" panose="020B0504030101020102" pitchFamily="34" charset="0"/>
              </a:rPr>
              <a:t>4-H Youth Development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Kievit Offc" panose="020B05040301010201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Kievit Offc" panose="020B0504030101020102" pitchFamily="34" charset="0"/>
              </a:rPr>
              <a:t>Agriculture and Natural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Kievit Offc" panose="020B05040301010201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Kievit Offc" panose="020B0504030101020102" pitchFamily="34" charset="0"/>
              </a:rPr>
              <a:t>Family and Community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Kievit Offc" panose="020B05040301010201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Kievit Offc" panose="020B0504030101020102" pitchFamily="34" charset="0"/>
              </a:rPr>
              <a:t>Forestry and Natural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Kievit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83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688" y="3168045"/>
            <a:ext cx="577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Kievit Offc" panose="020B0504030101020102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457362"/>
            <a:ext cx="12192000" cy="1"/>
          </a:xfrm>
          <a:prstGeom prst="line">
            <a:avLst/>
          </a:prstGeom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"/>
            <a:ext cx="47475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8943" y="707188"/>
            <a:ext cx="67863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tratum2 Regular" panose="020B0506030000020004" pitchFamily="34" charset="0"/>
              </a:rPr>
              <a:t>Ask a Master Gardener™! </a:t>
            </a:r>
            <a:br>
              <a:rPr lang="en-US" sz="3200" dirty="0">
                <a:solidFill>
                  <a:schemeClr val="bg1"/>
                </a:solidFill>
                <a:latin typeface="Stratum2 Regular" panose="020B05060300000200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tratum2 Regular" panose="020B0506030000020004" pitchFamily="34" charset="0"/>
              </a:rPr>
              <a:t>via webform, voicemail or email by visiting our webpage…</a:t>
            </a:r>
          </a:p>
          <a:p>
            <a:endParaRPr lang="en-US" sz="3200" dirty="0">
              <a:solidFill>
                <a:schemeClr val="bg1"/>
              </a:solidFill>
              <a:latin typeface="Stratum2 Regular" panose="020B05060300000200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Stratum2 Regular" panose="020B0506030000020004" pitchFamily="34" charset="0"/>
              </a:rPr>
              <a:t>www.metromastergardeners.org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90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93769"/>
            <a:ext cx="5391674" cy="68465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429"/>
            <a:ext cx="12192000" cy="198234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dirty="0">
                <a:solidFill>
                  <a:prstClr val="white"/>
                </a:solidFill>
                <a:latin typeface="Stratum2 Regular" panose="020B0506030000020004" pitchFamily="34" charset="0"/>
                <a:ea typeface="+mj-ea"/>
                <a:cs typeface="+mj-cs"/>
              </a:rPr>
              <a:t>    OSU Master Gardener Mission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 Offc" panose="020B050403010102010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593157"/>
            <a:ext cx="55335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Kievit Offc" panose="020B0504030101020102" pitchFamily="34" charset="0"/>
              </a:rPr>
              <a:t>Cultivating resilient and healthy communities throughout </a:t>
            </a:r>
            <a:r>
              <a:rPr lang="en-US" sz="2800" b="1" dirty="0">
                <a:solidFill>
                  <a:schemeClr val="tx2"/>
                </a:solidFill>
                <a:latin typeface="Kievit Offc" panose="020B0504030101020102" pitchFamily="34" charset="0"/>
              </a:rPr>
              <a:t>Oregon</a:t>
            </a:r>
            <a:r>
              <a:rPr lang="en-US" sz="2800" dirty="0">
                <a:solidFill>
                  <a:schemeClr val="tx2"/>
                </a:solidFill>
                <a:latin typeface="Kievit Offc" panose="020B0504030101020102" pitchFamily="34" charset="0"/>
              </a:rPr>
              <a:t> through sustainable horticulture education and </a:t>
            </a:r>
            <a:r>
              <a:rPr lang="en-US" sz="2800" b="1" dirty="0">
                <a:solidFill>
                  <a:schemeClr val="tx2"/>
                </a:solidFill>
                <a:latin typeface="Kievit Offc" panose="020B0504030101020102" pitchFamily="34" charset="0"/>
              </a:rPr>
              <a:t>gardening</a:t>
            </a:r>
            <a:r>
              <a:rPr lang="en-US" sz="2800" dirty="0">
                <a:solidFill>
                  <a:schemeClr val="tx2"/>
                </a:solidFill>
                <a:latin typeface="Kievit Offc" panose="020B0504030101020102" pitchFamily="34" charset="0"/>
              </a:rPr>
              <a:t> projects that are rooted in science and that are supported by OSU Extension volunteers.</a:t>
            </a:r>
            <a:br>
              <a:rPr lang="en-US" sz="2800" dirty="0">
                <a:solidFill>
                  <a:schemeClr val="tx2"/>
                </a:solidFill>
                <a:latin typeface="Kievit Offc" panose="020B0504030101020102" pitchFamily="34" charset="0"/>
              </a:rPr>
            </a:br>
            <a:endParaRPr lang="en-US" sz="2800" dirty="0">
              <a:solidFill>
                <a:schemeClr val="tx2"/>
              </a:solidFill>
              <a:latin typeface="Kievit Offc" panose="020B0504030101020102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41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34DFC-EA21-460F-80E2-527DA058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824" y="2015374"/>
            <a:ext cx="6618503" cy="42271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OSU Extension Service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Metro area Master Gardener Program Events Calendar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47864" y="2093205"/>
            <a:ext cx="5624126" cy="4071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Find our upcoming events at:</a:t>
            </a:r>
          </a:p>
          <a:p>
            <a:pPr marL="0" indent="0" algn="ctr">
              <a:buNone/>
            </a:pPr>
            <a:r>
              <a:rPr lang="en-US" sz="3200" dirty="0"/>
              <a:t>www.metromastergardeners.org</a:t>
            </a:r>
          </a:p>
          <a:p>
            <a:pPr>
              <a:buFontTx/>
              <a:buChar char="-"/>
            </a:pPr>
            <a:r>
              <a:rPr lang="en-US" sz="2400" i="1" dirty="0"/>
              <a:t>Look at the bottom of the page</a:t>
            </a:r>
            <a:br>
              <a:rPr lang="en-US" sz="2400" i="1" dirty="0"/>
            </a:br>
            <a:r>
              <a:rPr lang="en-US" sz="2400" i="1" dirty="0"/>
              <a:t>- Free webinars, all welcome!</a:t>
            </a:r>
            <a:br>
              <a:rPr lang="en-US" sz="2400" i="1" dirty="0"/>
            </a:br>
            <a:r>
              <a:rPr lang="en-US" sz="2400" i="1" dirty="0"/>
              <a:t>- Register in advance 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Kievit Offc" panose="020B0504030101020102" pitchFamily="34" charset="0"/>
              <a:buChar char="*"/>
            </a:pPr>
            <a:r>
              <a:rPr lang="en-US" sz="2000" dirty="0"/>
              <a:t>Nov 10 </a:t>
            </a:r>
            <a:r>
              <a:rPr lang="en-US" sz="2000" b="1" dirty="0">
                <a:hlinkClick r:id="rId5"/>
              </a:rPr>
              <a:t>Gather: A film and discussion about   </a:t>
            </a:r>
          </a:p>
          <a:p>
            <a:pPr marL="0" indent="0">
              <a:buNone/>
            </a:pPr>
            <a:r>
              <a:rPr lang="en-US" sz="2000" b="1" dirty="0">
                <a:hlinkClick r:id="rId5"/>
              </a:rPr>
              <a:t>Native American Food Sovereignty </a:t>
            </a:r>
            <a:r>
              <a:rPr lang="en-US" sz="2000" b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    </a:t>
            </a:r>
            <a:r>
              <a:rPr lang="en-US" sz="2000" dirty="0"/>
              <a:t>7:00 pm - 9:00 pm PST Online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33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5656881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9057010" y="958801"/>
            <a:ext cx="3134990" cy="284733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16000" dirty="0"/>
              <a:t>Jack Shorr </a:t>
            </a:r>
          </a:p>
          <a:p>
            <a:pPr marL="0" indent="0" algn="ctr">
              <a:buNone/>
            </a:pPr>
            <a:r>
              <a:rPr lang="en-US" sz="8000" dirty="0"/>
              <a:t>(pronouns he, him, his)</a:t>
            </a:r>
          </a:p>
          <a:p>
            <a:pPr marL="0" indent="0" algn="ctr">
              <a:buNone/>
            </a:pPr>
            <a:endParaRPr lang="en-US" sz="96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/>
              <a:t>OSU Extension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/>
              <a:t>Service Master Gardener Volunteer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69150" y="267571"/>
            <a:ext cx="458329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Hello!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8" y="1447800"/>
            <a:ext cx="5053584" cy="5053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6031" y="790069"/>
            <a:ext cx="4179986" cy="3134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58529" y="4632111"/>
            <a:ext cx="5855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2"/>
                </a:solidFill>
                <a:latin typeface="Kievit Offc" panose="020B0504030101020102" pitchFamily="34" charset="0"/>
                <a:ea typeface="Calibri" panose="020F0502020204030204" pitchFamily="34" charset="0"/>
              </a:rPr>
              <a:t>I am both an MG (Master Gardener) and an MN (Master Naturalist).  I love attracting native pollinators with native plants and seasonal blooms and have recently installed a lawn alternative featuring clover.</a:t>
            </a:r>
            <a:endParaRPr lang="en-US" sz="2400" dirty="0">
              <a:solidFill>
                <a:schemeClr val="tx2"/>
              </a:solidFill>
              <a:effectLst/>
              <a:latin typeface="Kievit Offc" panose="020B0504030101020102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95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F1FE4E-B816-4B1A-966C-E74F44B91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0600" y="1772482"/>
            <a:ext cx="7634242" cy="50855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429"/>
            <a:ext cx="12192000" cy="198234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dirty="0">
                <a:solidFill>
                  <a:prstClr val="white"/>
                </a:solidFill>
                <a:latin typeface="Stratum2 Regular" panose="020B0506030000020004" pitchFamily="34" charset="0"/>
                <a:ea typeface="+mj-ea"/>
                <a:cs typeface="+mj-cs"/>
              </a:rPr>
              <a:t>    COMPOSTING 101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 Offc" panose="020B050403010102010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0350" y="2260700"/>
            <a:ext cx="553353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Kievit Offc" panose="020B0504030101020102" pitchFamily="34" charset="0"/>
              </a:rPr>
              <a:t>Why </a:t>
            </a:r>
            <a:r>
              <a:rPr lang="en-US" sz="4000" dirty="0" smtClean="0">
                <a:solidFill>
                  <a:schemeClr val="tx2"/>
                </a:solidFill>
                <a:latin typeface="Kievit Offc" panose="020B0504030101020102" pitchFamily="34" charset="0"/>
              </a:rPr>
              <a:t>Compost?</a:t>
            </a:r>
            <a:endParaRPr lang="en-US" sz="4000" dirty="0">
              <a:solidFill>
                <a:schemeClr val="tx2"/>
              </a:solidFill>
              <a:latin typeface="Kievit Offc" panose="020B0504030101020102" pitchFamily="34" charset="0"/>
            </a:endParaRPr>
          </a:p>
          <a:p>
            <a:endParaRPr lang="en-US" sz="2800" dirty="0">
              <a:solidFill>
                <a:schemeClr val="tx2"/>
              </a:solidFill>
              <a:latin typeface="Kievit Offc" panose="020B05040301010201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ievit Offc" panose="020B0504030101020102" pitchFamily="34" charset="0"/>
              </a:rPr>
              <a:t>Improves soil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ievit Offc" panose="020B0504030101020102" pitchFamily="34" charset="0"/>
              </a:rPr>
              <a:t>Retains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ievit Offc" panose="020B0504030101020102" pitchFamily="34" charset="0"/>
              </a:rPr>
              <a:t>Decreases runoff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ievit Offc" panose="020B0504030101020102" pitchFamily="34" charset="0"/>
              </a:rPr>
              <a:t>Feeds beneficial soil </a:t>
            </a:r>
          </a:p>
          <a:p>
            <a:r>
              <a:rPr lang="en-US" sz="2800" dirty="0">
                <a:latin typeface="Kievit Offc" panose="020B0504030101020102" pitchFamily="34" charset="0"/>
              </a:rPr>
              <a:t>      organisms</a:t>
            </a:r>
            <a:endParaRPr lang="en-US" sz="2800" dirty="0">
              <a:solidFill>
                <a:schemeClr val="tx2"/>
              </a:solidFill>
              <a:latin typeface="Kievit Offc" panose="020B0504030101020102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Kievit Offc" panose="020B0504030101020102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/>
            </a:r>
            <a:br>
              <a:rPr lang="en-US" sz="2800" dirty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44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19414" y="1607702"/>
            <a:ext cx="10685232" cy="143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Municipal Composting is Your Best Option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91" y="2715006"/>
            <a:ext cx="5051386" cy="3379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1172"/>
            <a:ext cx="4477342" cy="33580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3749" y="2876956"/>
            <a:ext cx="1260850" cy="2910458"/>
          </a:xfrm>
          <a:prstGeom prst="ellipse">
            <a:avLst/>
          </a:prstGeom>
          <a:noFill/>
          <a:ln w="28575">
            <a:solidFill>
              <a:srgbClr val="F1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0850" y="6094107"/>
            <a:ext cx="389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Green Waste Bin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47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19414" y="1607702"/>
            <a:ext cx="10685232" cy="143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How to Use Compost in Gardens and Landscapes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43623" r="-932" b="-13666"/>
          <a:stretch/>
        </p:blipFill>
        <p:spPr>
          <a:xfrm>
            <a:off x="5898061" y="2196448"/>
            <a:ext cx="5106001" cy="4469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b="-291"/>
          <a:stretch/>
        </p:blipFill>
        <p:spPr>
          <a:xfrm rot="5400000">
            <a:off x="1314946" y="1649550"/>
            <a:ext cx="3600318" cy="4742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3810" y="5940760"/>
            <a:ext cx="459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Cover soil with 1-3 inches of compost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98061" y="5940760"/>
            <a:ext cx="459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Dig it into the soil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317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6871"/>
            <a:ext cx="12192000" cy="1433959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370" y="1165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 COMPOSTING 101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solidFill>
                <a:srgbClr val="003B5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3B5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838200" y="3420622"/>
            <a:ext cx="3619930" cy="143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Incorporate Compost Before Planting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902716"/>
            <a:ext cx="5959692" cy="4469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830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58C814-5AD2-4C3E-94CD-E263C007C33E}" vid="{EDDDF600-7E31-4DED-A7F5-9B514B1ECED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58C814-5AD2-4C3E-94CD-E263C007C33E}" vid="{EDDDF600-7E31-4DED-A7F5-9B514B1ECED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15234</TotalTime>
  <Words>786</Words>
  <Application>Microsoft Office PowerPoint</Application>
  <PresentationFormat>Widescreen</PresentationFormat>
  <Paragraphs>177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Georgia</vt:lpstr>
      <vt:lpstr>Kievit Offc</vt:lpstr>
      <vt:lpstr>Rufina-Stencil-Regular</vt:lpstr>
      <vt:lpstr>Stratum2 Medium</vt:lpstr>
      <vt:lpstr>Stratum2 Regular</vt:lpstr>
      <vt:lpstr>Verdana</vt:lpstr>
      <vt:lpstr>Wingdings 2</vt:lpstr>
      <vt:lpstr>Office Theme</vt:lpstr>
      <vt:lpstr>1_Office Theme</vt:lpstr>
      <vt:lpstr>2_Office Theme</vt:lpstr>
      <vt:lpstr>3_Office Theme</vt:lpstr>
      <vt:lpstr>PowerPoint Presentation</vt:lpstr>
      <vt:lpstr>OSU Master Gardener™ Program</vt:lpstr>
      <vt:lpstr>PowerPoint Presentation</vt:lpstr>
      <vt:lpstr>OSU Extension Service Metro area Master Gardener Program Events Calendar</vt:lpstr>
      <vt:lpstr>Hello!</vt:lpstr>
      <vt:lpstr>PowerPoint Presentation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COMPOSTING 101</vt:lpstr>
      <vt:lpstr>  Do you have any questions?</vt:lpstr>
      <vt:lpstr>Where you can find us…</vt:lpstr>
      <vt:lpstr>OSU Extension provides information and expertise to help meet local challenges and help every Oregonian thrive.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Ann Marie</dc:creator>
  <cp:lastModifiedBy>Behler, Erica</cp:lastModifiedBy>
  <cp:revision>335</cp:revision>
  <dcterms:created xsi:type="dcterms:W3CDTF">2018-01-19T17:31:00Z</dcterms:created>
  <dcterms:modified xsi:type="dcterms:W3CDTF">2021-10-07T22:47:26Z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17C2DB0A-5AE8-4F21-AA38-94B4DBDD037A</vt:lpwstr>
  </property>
  <property fmtid="{D5CDD505-2E9C-101B-9397-08002B2CF9AE}" pid="3" name="ArticulatePath">
    <vt:lpwstr>Composting with Jack Shorr 2021</vt:lpwstr>
  </property>
</Properties>
</file>